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902DBDC-2EBD-4FD6-A354-81C1CC0BAA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01D6B7-A861-4207-8DE4-0BC67FB795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16627-5925-495A-885E-B505A4B5BE54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DB9470-A0FF-4E41-B1B3-EB9ACF242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029614-94B3-4EF6-957D-79CB682E6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99C5-0DE5-4C3A-8968-D068EEE48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941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87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8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4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1804B5-3CFA-4650-B664-A026F6E3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3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7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9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14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2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43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6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365" y="907411"/>
            <a:ext cx="11538408" cy="5304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55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FC5E80-B297-494B-95E0-E4A094005E89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7879" y="6459785"/>
            <a:ext cx="76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0913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5F1039-13D5-4A18-9D27-F2E6D84B855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339365" y="782426"/>
            <a:ext cx="1152357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70000"/>
        <a:buFont typeface="Wingdings" panose="05000000000000000000" pitchFamily="2" charset="2"/>
        <a:buChar char="q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DEC18-947D-417B-9BB2-C15BE748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2" y="1573618"/>
            <a:ext cx="11515060" cy="2751493"/>
          </a:xfrm>
        </p:spPr>
        <p:txBody>
          <a:bodyPr anchor="ctr">
            <a:noAutofit/>
          </a:bodyPr>
          <a:lstStyle/>
          <a:p>
            <a:pPr algn="r"/>
            <a:r>
              <a:rPr lang="fr-FR" sz="4400" b="1" cap="small" dirty="0"/>
              <a:t>Pourquoi une construction treillis permet-elle de franchir un obstacle sans danger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D51974-CE64-4346-A8C3-5D4C707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13" y="4876800"/>
            <a:ext cx="11515060" cy="721820"/>
          </a:xfrm>
        </p:spPr>
        <p:txBody>
          <a:bodyPr anchor="ctr"/>
          <a:lstStyle/>
          <a:p>
            <a:pPr algn="ctr"/>
            <a:r>
              <a:rPr lang="fr-FR" dirty="0"/>
              <a:t>Rendre une construction stable et robuste</a:t>
            </a:r>
          </a:p>
        </p:txBody>
      </p:sp>
      <p:pic>
        <p:nvPicPr>
          <p:cNvPr id="1026" name="Picture 2" descr="https://img1.pleinevie.fr/var/pleinevie/storage/images/1/7/0/170255/les-tarifs-tour-eiffel-explosent-1er-novembre-2017_width1024.jpg">
            <a:extLst>
              <a:ext uri="{FF2B5EF4-FFF2-40B4-BE49-F238E27FC236}">
                <a16:creationId xmlns:a16="http://schemas.microsoft.com/office/drawing/2014/main" id="{C8CE024F-00E3-4A44-8044-DC8C1B24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533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oyages.michelin.fr/sites/default/files/styles/poi_slideshow_big/public/images/travel_guide/NX-13310.jpg?itok=0eYS_91j">
            <a:extLst>
              <a:ext uri="{FF2B5EF4-FFF2-40B4-BE49-F238E27FC236}">
                <a16:creationId xmlns:a16="http://schemas.microsoft.com/office/drawing/2014/main" id="{198DB6D1-2C57-48B7-823E-B10BE680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3" y="0"/>
            <a:ext cx="216541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0/01/Pont_en_Treillis_de_Frynaudour.JPG">
            <a:extLst>
              <a:ext uri="{FF2B5EF4-FFF2-40B4-BE49-F238E27FC236}">
                <a16:creationId xmlns:a16="http://schemas.microsoft.com/office/drawing/2014/main" id="{B6F5A5F9-2722-438B-81DD-75E4505F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7" y="0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ootage.framepool.com/shotimg/qf/131059791-haute-tension-pylone-electrique-fil-electrique-alimentation-electrique.jpg">
            <a:extLst>
              <a:ext uri="{FF2B5EF4-FFF2-40B4-BE49-F238E27FC236}">
                <a16:creationId xmlns:a16="http://schemas.microsoft.com/office/drawing/2014/main" id="{DDA2E83B-5E07-4D55-9BB1-D1604052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001" y="0"/>
            <a:ext cx="25599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merveilles-du-monde.com/Statue-de-la-Liberte/images/Construction/Structure-de-la-statue-de-la-liberte.jpg">
            <a:extLst>
              <a:ext uri="{FF2B5EF4-FFF2-40B4-BE49-F238E27FC236}">
                <a16:creationId xmlns:a16="http://schemas.microsoft.com/office/drawing/2014/main" id="{CB8BA6D9-AADE-4766-AE40-0F195B9F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37" y="0"/>
            <a:ext cx="1048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1.bp.blogspot.com/-S44FZNcQNvE/VgvBCM7FLQI/AAAAAAAAfKA/v8tLjIENMEM/s1600/WP_20150920_16_56_41_Pro.jpg">
            <a:extLst>
              <a:ext uri="{FF2B5EF4-FFF2-40B4-BE49-F238E27FC236}">
                <a16:creationId xmlns:a16="http://schemas.microsoft.com/office/drawing/2014/main" id="{1E30F146-A753-4E72-B570-438DCFD6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34" y="-1"/>
            <a:ext cx="2565936" cy="14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1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1B6B9-D571-43B3-A28F-0C8ACA59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4"/>
          </a:xfrm>
        </p:spPr>
        <p:txBody>
          <a:bodyPr/>
          <a:lstStyle/>
          <a:p>
            <a:r>
              <a:rPr lang="fr-FR" dirty="0"/>
              <a:t>1. Situation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D0C6B8-410F-4811-97BF-2448237C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5" y="907411"/>
            <a:ext cx="11538408" cy="93177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 Quels types de ponts peut-on rencontrer pour franchir un obstacle ? </a:t>
            </a:r>
          </a:p>
          <a:p>
            <a:r>
              <a:rPr lang="fr-FR" dirty="0"/>
              <a:t> Quels peuvent être les critères de choix pour franchir un obstacle ?</a:t>
            </a:r>
          </a:p>
          <a:p>
            <a:endParaRPr lang="fr-FR" dirty="0"/>
          </a:p>
        </p:txBody>
      </p:sp>
      <p:pic>
        <p:nvPicPr>
          <p:cNvPr id="2050" name="Picture 2" descr="RÃ©sultat de recherche d'images pour &quot;ponts suspendus&quot;">
            <a:extLst>
              <a:ext uri="{FF2B5EF4-FFF2-40B4-BE49-F238E27FC236}">
                <a16:creationId xmlns:a16="http://schemas.microsoft.com/office/drawing/2014/main" id="{641D1D07-D115-4240-BDC1-2488FB67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6" y="1839184"/>
            <a:ext cx="228637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ites.google.com/site/lespontsahaubans/_/rsrc/1264102873881/home/viaduc_de-millau.jpg?height=266&amp;width=400">
            <a:extLst>
              <a:ext uri="{FF2B5EF4-FFF2-40B4-BE49-F238E27FC236}">
                <a16:creationId xmlns:a16="http://schemas.microsoft.com/office/drawing/2014/main" id="{C5CEF87B-FB72-444D-8933-8C1BEF1B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70" y="1839184"/>
            <a:ext cx="26932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nt bÃ©ton&quot;">
            <a:extLst>
              <a:ext uri="{FF2B5EF4-FFF2-40B4-BE49-F238E27FC236}">
                <a16:creationId xmlns:a16="http://schemas.microsoft.com/office/drawing/2014/main" id="{4F2294FB-2CF0-47CE-BC60-8CDBE1CB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31" y="1839184"/>
            <a:ext cx="343220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voyages.michelin.fr/sites/default/files/styles/poi_slideshow_big/public/images/travel_guide/NX-13310.jpg?itok=0eYS_91j">
            <a:extLst>
              <a:ext uri="{FF2B5EF4-FFF2-40B4-BE49-F238E27FC236}">
                <a16:creationId xmlns:a16="http://schemas.microsoft.com/office/drawing/2014/main" id="{8D00D9B2-230B-4742-8B88-9D7B6B11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4" y="3738831"/>
            <a:ext cx="270676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pont de pierre&quot;">
            <a:extLst>
              <a:ext uri="{FF2B5EF4-FFF2-40B4-BE49-F238E27FC236}">
                <a16:creationId xmlns:a16="http://schemas.microsoft.com/office/drawing/2014/main" id="{2CC36E02-72CC-47D9-BBE4-9BD0D46A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85" y="3738831"/>
            <a:ext cx="359999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pont de bois&quot;">
            <a:extLst>
              <a:ext uri="{FF2B5EF4-FFF2-40B4-BE49-F238E27FC236}">
                <a16:creationId xmlns:a16="http://schemas.microsoft.com/office/drawing/2014/main" id="{3540F9AA-284C-44EC-B6D0-79B915D5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35" y="3738831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DECB89F-45A4-42B6-82CA-C721AF447414}"/>
              </a:ext>
            </a:extLst>
          </p:cNvPr>
          <p:cNvSpPr txBox="1">
            <a:spLocks/>
          </p:cNvSpPr>
          <p:nvPr/>
        </p:nvSpPr>
        <p:spPr>
          <a:xfrm>
            <a:off x="4661452" y="5542589"/>
            <a:ext cx="7191182" cy="931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"/>
            </a:pPr>
            <a:r>
              <a:rPr lang="fr-FR" b="1" dirty="0"/>
              <a:t> On s’intéresse ici aux ponts métalliques et à leur structure.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"/>
            </a:pPr>
            <a:r>
              <a:rPr lang="fr-FR" b="1" dirty="0"/>
              <a:t> Quelle forme utilise-t-on dans les ponts à structure métallique ?</a:t>
            </a:r>
          </a:p>
        </p:txBody>
      </p:sp>
    </p:spTree>
    <p:extLst>
      <p:ext uri="{BB962C8B-B14F-4D97-AF65-F5344CB8AC3E}">
        <p14:creationId xmlns:p14="http://schemas.microsoft.com/office/powerpoint/2010/main" val="109634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F4069-68DF-4C46-A6AE-0040E485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0"/>
            <a:ext cx="11538408" cy="754144"/>
          </a:xfrm>
        </p:spPr>
        <p:txBody>
          <a:bodyPr/>
          <a:lstStyle/>
          <a:p>
            <a:r>
              <a:rPr lang="fr-FR" dirty="0"/>
              <a:t>2. Appropriation du problème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4B1A33-0D42-4F82-8113-7C3323F6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Activité 1 (15 minutes)</a:t>
            </a:r>
          </a:p>
          <a:p>
            <a:pPr lvl="1"/>
            <a:r>
              <a:rPr lang="fr-FR" dirty="0"/>
              <a:t>Faire un recensement des ponts métalliques (chercher des villes, pays, continents différents).</a:t>
            </a:r>
          </a:p>
          <a:p>
            <a:pPr lvl="2"/>
            <a:r>
              <a:rPr lang="fr-FR" dirty="0"/>
              <a:t>Donner la forme globale des ponts. </a:t>
            </a:r>
          </a:p>
          <a:p>
            <a:pPr lvl="2"/>
            <a:r>
              <a:rPr lang="fr-FR" dirty="0"/>
              <a:t>Esquisser l’allure de la structure.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322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71C0721-CD32-45CC-84CE-0241014F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Quelle structure semble être privilégiée pour réaliser la structure des ponts métalliques ? Quelle est la forme élémentaire la plus couramment utilisée ?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18B671-F476-4D45-AFAE-6D364C68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Formulation d’hypothèses</a:t>
            </a:r>
          </a:p>
        </p:txBody>
      </p:sp>
    </p:spTree>
    <p:extLst>
      <p:ext uri="{BB962C8B-B14F-4D97-AF65-F5344CB8AC3E}">
        <p14:creationId xmlns:p14="http://schemas.microsoft.com/office/powerpoint/2010/main" val="100856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6D753D8-7B84-4BBC-92A9-528932AD5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Activité 2 : Comment passer d’une structure déformable à une structure indéformable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56D689A-6954-4E65-8160-A76A890A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Investigation et/ou résolution du problème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1CF916-3513-4B2C-8792-BD8FE832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01" y="1703866"/>
            <a:ext cx="8250301" cy="15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60A6917-1475-4C98-9CDC-63884C82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C3D62B-7AF7-4B6C-9212-A21EB56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Échange argumenté des propositions</a:t>
            </a:r>
          </a:p>
        </p:txBody>
      </p:sp>
    </p:spTree>
    <p:extLst>
      <p:ext uri="{BB962C8B-B14F-4D97-AF65-F5344CB8AC3E}">
        <p14:creationId xmlns:p14="http://schemas.microsoft.com/office/powerpoint/2010/main" val="295714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60583BF-C1CD-45C4-B760-DDE1C2BFE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Comment réaliser une poutre rigide et légère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403A19C-4EB0-41EA-AB71-A61C11C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Structuration des connaissances</a:t>
            </a:r>
          </a:p>
        </p:txBody>
      </p:sp>
    </p:spTree>
    <p:extLst>
      <p:ext uri="{BB962C8B-B14F-4D97-AF65-F5344CB8AC3E}">
        <p14:creationId xmlns:p14="http://schemas.microsoft.com/office/powerpoint/2010/main" val="337997551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328</TotalTime>
  <Words>182</Words>
  <Application>Microsoft Office PowerPoint</Application>
  <PresentationFormat>Grand écran</PresentationFormat>
  <Paragraphs>20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Rétrospective</vt:lpstr>
      <vt:lpstr>Pourquoi une construction treillis permet-elle de franchir un obstacle sans danger ?</vt:lpstr>
      <vt:lpstr>1. Situation problème</vt:lpstr>
      <vt:lpstr>2. Appropriation du problème</vt:lpstr>
      <vt:lpstr>3. Formulation d’hypothèses</vt:lpstr>
      <vt:lpstr>4. Investigation et/ou résolution du problème</vt:lpstr>
      <vt:lpstr>5. Échange argumenté des propositions</vt:lpstr>
      <vt:lpstr>6. Structuration des connaissances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15</cp:revision>
  <dcterms:created xsi:type="dcterms:W3CDTF">2018-10-28T08:55:22Z</dcterms:created>
  <dcterms:modified xsi:type="dcterms:W3CDTF">2018-10-28T22:09:35Z</dcterms:modified>
</cp:coreProperties>
</file>